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59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596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39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2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04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913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04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4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72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83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149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2868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66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386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71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156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80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A7855A-C458-4D9C-B871-623117A536C5}" type="datetimeFigureOut">
              <a:rPr lang="ru-RU" smtClean="0"/>
              <a:t>19.08.2019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5EBA35C-D2C6-48CA-A2D7-765CC3D6B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791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6872" y="329703"/>
            <a:ext cx="11905128" cy="19473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ston" panose="03000400000000000000" pitchFamily="66" charset="0"/>
              </a:rPr>
              <a:t>Федеральное государственное казённое военное образовательное учреждение высшего образования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120" y="2626049"/>
            <a:ext cx="5934455" cy="39563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151" y="1133856"/>
            <a:ext cx="11686570" cy="1988791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latin typeface="BatangChe" panose="02030609000101010101" pitchFamily="49" charset="-127"/>
                <a:ea typeface="BatangChe" panose="02030609000101010101" pitchFamily="49" charset="-127"/>
              </a:rPr>
              <a:t>Академия Федеральной службы охраны Российской Федерации</a:t>
            </a:r>
          </a:p>
        </p:txBody>
      </p:sp>
      <p:pic>
        <p:nvPicPr>
          <p:cNvPr id="1032" name="Picture 8" descr="https://upload.wikimedia.org/wikipedia/commons/thumb/0/06/FSO_Emblem.svg/1200px-FSO_Emblem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303" y="3191268"/>
            <a:ext cx="2845665" cy="339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15496" y="4562856"/>
            <a:ext cx="1097280" cy="4846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4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348" y="0"/>
            <a:ext cx="8534400" cy="1507067"/>
          </a:xfrm>
        </p:spPr>
        <p:txBody>
          <a:bodyPr/>
          <a:lstStyle/>
          <a:p>
            <a:r>
              <a:rPr lang="ru-RU" b="1" dirty="0"/>
              <a:t>Академия ФСО России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776" y="768403"/>
            <a:ext cx="11320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3399"/>
                </a:solidFill>
                <a:effectLst/>
                <a:latin typeface="PFAgoraSansPro"/>
              </a:rPr>
              <a:t>Академия ФСО России (далее – Академия) – федеральное государственное казённое военное образовательное учреждение высшего образования. Академия в соответствии с имеющейся лицензией реализует образовательные программы высшего образования, образовательные программы среднего профессионального образования, основные программы профессионального обучения, дополнительные профессиональные программы.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" y="2245731"/>
            <a:ext cx="11430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340" y="171365"/>
            <a:ext cx="10992676" cy="12551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История Академии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164" y="920328"/>
            <a:ext cx="4361688" cy="54714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История подготовки специалистов связи для органов и войск системы обеспечения правопорядка и безопасности Российского государства в стенах нашего учебного заведения насчитывает пять десятилетий. За этот период Академия ФСО России прошла длительный путь становления и развития от Военно-технического училища КГБ при Совете Министров СССР до Академии ФСО России.</a:t>
            </a:r>
          </a:p>
          <a:p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0" y="1183640"/>
            <a:ext cx="7053072" cy="470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47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9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364"/>
            <a:ext cx="11329416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Задачи и основные направления деятельности </a:t>
            </a:r>
            <a:r>
              <a:rPr lang="ru-RU" b="1" dirty="0" smtClean="0"/>
              <a:t>Академии: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316736"/>
            <a:ext cx="11329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i="0" dirty="0" smtClean="0">
                <a:solidFill>
                  <a:srgbClr val="003399"/>
                </a:solidFill>
                <a:effectLst/>
                <a:latin typeface="PFAgoraSansPro"/>
              </a:rPr>
              <a:t>подготовка кадров для органов государственной охраны, других федеральных органов исполнительной власти, в которых законодательством Российской Федерации предусмотрена военная служба, иных организаций, а также в установленном порядке на возмездной или безвозмездной основе для иностранных государств;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i="0" dirty="0" smtClean="0">
              <a:solidFill>
                <a:srgbClr val="003399"/>
              </a:solidFill>
              <a:effectLst/>
              <a:latin typeface="PFAgoraSansPr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i="0" dirty="0" smtClean="0">
                <a:solidFill>
                  <a:srgbClr val="003399"/>
                </a:solidFill>
                <a:effectLst/>
                <a:latin typeface="PFAgoraSansPro"/>
              </a:rPr>
              <a:t>удовлетворение потребностей обучающихся в интеллектуальном, культурном, нравственном и физическом развитии посредством предоставления высшего образования, среднего профессионального образования, дополнительного профессионального образования;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i="0" dirty="0" smtClean="0">
              <a:solidFill>
                <a:srgbClr val="003399"/>
              </a:solidFill>
              <a:effectLst/>
              <a:latin typeface="PFAgoraSansPr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i="0" dirty="0" smtClean="0">
                <a:solidFill>
                  <a:srgbClr val="003399"/>
                </a:solidFill>
                <a:effectLst/>
                <a:latin typeface="PFAgoraSansPro"/>
              </a:rPr>
              <a:t>организация и проведение фундаментальных и прикладных научных исследований по актуальным проблемам укрепления обороноспособности и безопасности страны и совершенствования профессионального образования;</a:t>
            </a:r>
          </a:p>
          <a:p>
            <a:pPr algn="just"/>
            <a:endParaRPr lang="ru-RU" i="0" dirty="0" smtClean="0">
              <a:solidFill>
                <a:srgbClr val="003399"/>
              </a:solidFill>
              <a:effectLst/>
              <a:latin typeface="PFAgoraSansPr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i="0" dirty="0" smtClean="0">
                <a:solidFill>
                  <a:srgbClr val="003399"/>
                </a:solidFill>
                <a:effectLst/>
                <a:latin typeface="PFAgoraSansPro"/>
              </a:rPr>
              <a:t>всестороннее и гармоничное развитие личности обучающихся, формирование высоких профессиональных, морально-психологических и духовно-нравственных качеств, воспитание патриотизма, преданности Российской Федерации и верности воинскому долгу.</a:t>
            </a:r>
            <a:endParaRPr lang="ru-RU" i="0" dirty="0">
              <a:solidFill>
                <a:srgbClr val="003399"/>
              </a:solidFill>
              <a:effectLst/>
              <a:latin typeface="PFAgoraSansPro"/>
            </a:endParaRPr>
          </a:p>
        </p:txBody>
      </p:sp>
    </p:spTree>
    <p:extLst>
      <p:ext uri="{BB962C8B-B14F-4D97-AF65-F5344CB8AC3E}">
        <p14:creationId xmlns:p14="http://schemas.microsoft.com/office/powerpoint/2010/main" val="270639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482" y="213773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Высшее </a:t>
            </a:r>
            <a:r>
              <a:rPr lang="ru-RU" b="1" dirty="0" smtClean="0"/>
              <a:t>образование</a:t>
            </a:r>
            <a:br>
              <a:rPr lang="ru-RU" b="1" dirty="0" smtClean="0"/>
            </a:br>
            <a:r>
              <a:rPr lang="ru-RU" b="1" dirty="0" smtClean="0"/>
              <a:t> программы </a:t>
            </a:r>
            <a:r>
              <a:rPr lang="ru-RU" b="1" dirty="0" err="1"/>
              <a:t>специалитета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1485900"/>
            <a:ext cx="48893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b="1" i="0" dirty="0" smtClean="0">
                <a:solidFill>
                  <a:srgbClr val="003399"/>
                </a:solidFill>
                <a:effectLst/>
                <a:latin typeface="PFAgoraSansPro"/>
              </a:rPr>
              <a:t>57.05.02 – Государственная охрана</a:t>
            </a:r>
            <a:r>
              <a:rPr lang="ru-RU" b="0" i="0" dirty="0" smtClean="0">
                <a:solidFill>
                  <a:srgbClr val="003399"/>
                </a:solidFill>
                <a:effectLst/>
                <a:latin typeface="PFAgoraSansPro"/>
              </a:rPr>
              <a:t> </a:t>
            </a:r>
          </a:p>
          <a:p>
            <a:pPr indent="444500" algn="just"/>
            <a:r>
              <a:rPr lang="ru-RU" b="1" i="0" dirty="0" smtClean="0">
                <a:solidFill>
                  <a:srgbClr val="003399"/>
                </a:solidFill>
                <a:effectLst/>
                <a:latin typeface="PFAgoraSansPro"/>
              </a:rPr>
              <a:t>09.05.01 – Применение                               и эксплуатация автоматизированных систем специального назначения</a:t>
            </a:r>
            <a:r>
              <a:rPr lang="ru-RU" b="0" i="0" dirty="0" smtClean="0">
                <a:solidFill>
                  <a:srgbClr val="003399"/>
                </a:solidFill>
                <a:effectLst/>
                <a:latin typeface="PFAgoraSansPro"/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40850" y="1485899"/>
            <a:ext cx="60491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just"/>
            <a:r>
              <a:rPr lang="ru-RU" b="1" i="0" dirty="0" smtClean="0">
                <a:solidFill>
                  <a:srgbClr val="003399"/>
                </a:solidFill>
                <a:effectLst/>
                <a:latin typeface="PFAgoraSansPro"/>
              </a:rPr>
              <a:t>10.05.02 – Информационная безопасность телекоммуникационных систем</a:t>
            </a:r>
            <a:r>
              <a:rPr lang="ru-RU" b="0" i="0" dirty="0" smtClean="0">
                <a:solidFill>
                  <a:srgbClr val="003399"/>
                </a:solidFill>
                <a:effectLst/>
                <a:latin typeface="PFAgoraSansPro"/>
              </a:rPr>
              <a:t> </a:t>
            </a:r>
          </a:p>
          <a:p>
            <a:pPr indent="444500" algn="just"/>
            <a:r>
              <a:rPr lang="ru-RU" b="1" i="0" dirty="0" smtClean="0">
                <a:solidFill>
                  <a:srgbClr val="003399"/>
                </a:solidFill>
                <a:effectLst/>
                <a:latin typeface="PFAgoraSansPro"/>
              </a:rPr>
              <a:t>11.05.04 – Инфокоммуникационные технологии и системы специальной связи</a:t>
            </a:r>
            <a:r>
              <a:rPr lang="ru-RU" b="0" i="0" dirty="0" smtClean="0">
                <a:solidFill>
                  <a:srgbClr val="003399"/>
                </a:solidFill>
                <a:effectLst/>
                <a:latin typeface="PFAgoraSansPro"/>
              </a:rPr>
              <a:t> </a:t>
            </a:r>
            <a:endParaRPr lang="ru-RU" b="0" i="0" u="none" strike="noStrike" dirty="0" smtClean="0">
              <a:solidFill>
                <a:srgbClr val="286DC0"/>
              </a:solidFill>
              <a:effectLst/>
              <a:latin typeface="PFAgoraSansPro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87" y="2878666"/>
            <a:ext cx="5323185" cy="3546572"/>
          </a:xfrm>
          <a:prstGeom prst="rect">
            <a:avLst/>
          </a:prstGeom>
        </p:spPr>
      </p:pic>
      <p:pic>
        <p:nvPicPr>
          <p:cNvPr id="3076" name="Picture 4" descr="http://www.sp-info.ru/www/2016/01/tolstovka-fso-1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836" y="2878666"/>
            <a:ext cx="5328183" cy="354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57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476" y="0"/>
            <a:ext cx="8534400" cy="1507067"/>
          </a:xfrm>
        </p:spPr>
        <p:txBody>
          <a:bodyPr/>
          <a:lstStyle/>
          <a:p>
            <a:pPr algn="ctr"/>
            <a:r>
              <a:rPr lang="ru-RU" b="1" dirty="0"/>
              <a:t>Обучение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201" y="806429"/>
            <a:ext cx="6534399" cy="382753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Во время обучения курсанты находятся на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полном государственном (продовольственном и вещевом) обеспечении,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им выплачивается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денежное </a:t>
            </a:r>
            <a:r>
              <a:rPr lang="ru-RU" b="1" dirty="0" smtClean="0">
                <a:solidFill>
                  <a:schemeClr val="bg2"/>
                </a:solidFill>
                <a:latin typeface="PFAgoraSansPro"/>
              </a:rPr>
              <a:t>довольствие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;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В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Академии имеются все необходимые социально-бытовые условия для организации и обеспечения жизнедеятельности слушателей и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курсантов;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Для </a:t>
            </a:r>
            <a:r>
              <a:rPr lang="ru-RU" b="1" dirty="0" smtClean="0">
                <a:solidFill>
                  <a:schemeClr val="bg2"/>
                </a:solidFill>
                <a:latin typeface="PFAgoraSansPro"/>
              </a:rPr>
              <a:t>курсантов 1–2 годов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обучения</a:t>
            </a:r>
            <a:r>
              <a:rPr lang="ru-RU" b="1" dirty="0" smtClean="0">
                <a:solidFill>
                  <a:schemeClr val="bg2"/>
                </a:solidFill>
                <a:latin typeface="PFAgoraSansPro"/>
              </a:rPr>
              <a:t>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оборудованы </a:t>
            </a:r>
            <a:r>
              <a:rPr lang="ru-RU" b="1" dirty="0" smtClean="0">
                <a:solidFill>
                  <a:schemeClr val="bg2"/>
                </a:solidFill>
                <a:latin typeface="PFAgoraSansPro"/>
              </a:rPr>
              <a:t>казарменные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помещения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, для слушателей и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курсантов 3–5 годов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обучения –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общежития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. Питание организовано в пяти столовых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Академии;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Функционирует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медицинская служба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, штат которой представлен врачами всех необходимых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специальностей;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latin typeface="PFAgoraSansPro"/>
            </a:endParaRPr>
          </a:p>
          <a:p>
            <a:pPr algn="just"/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Учебный год делится на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два семестра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, каждый из которых заканчивается экзаменационной </a:t>
            </a:r>
            <a:r>
              <a:rPr lang="ru-RU" b="1" dirty="0" smtClean="0">
                <a:solidFill>
                  <a:schemeClr val="bg2"/>
                </a:solidFill>
                <a:latin typeface="PFAgoraSansPro"/>
              </a:rPr>
              <a:t>сессией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;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latin typeface="PFAgoraSansPro"/>
            </a:endParaRPr>
          </a:p>
          <a:p>
            <a:pPr algn="just"/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Ежегодно курсантам </a:t>
            </a:r>
            <a:r>
              <a:rPr lang="ru-RU" b="1" dirty="0">
                <a:solidFill>
                  <a:schemeClr val="bg2"/>
                </a:solidFill>
                <a:latin typeface="PFAgoraSansPro"/>
              </a:rPr>
              <a:t>предоставляются основной летний и дополнительный зимний каникулярные отпуска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продолжительностью 30 и 15 суток </a:t>
            </a:r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соответственно;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latin typeface="PFAgoraSansPr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067" y="997370"/>
            <a:ext cx="5038344" cy="33567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77" y="4693806"/>
            <a:ext cx="6791127" cy="1708460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7074204" y="4633968"/>
            <a:ext cx="4938680" cy="1940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В течение второго года обучения по достижении курсантами 18 лет с ними заключается контракт на время обучения в Академии и на 5 лет военной службы после ее окончания;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PFAgoraSansPro"/>
              </a:rPr>
              <a:t>Наиболее одаренные и отлично успевающие курсанты удостаиваются государственных и ведомственных стипендий, стипендии губернатора Орловской 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776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012" y="152400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Филиал Академии ФСО </a:t>
            </a:r>
            <a:r>
              <a:rPr lang="ru-RU" b="1" dirty="0" smtClean="0">
                <a:solidFill>
                  <a:schemeClr val="bg2"/>
                </a:solidFill>
              </a:rPr>
              <a:t>России</a:t>
            </a:r>
            <a:br>
              <a:rPr lang="ru-RU" b="1" dirty="0" smtClean="0">
                <a:solidFill>
                  <a:schemeClr val="bg2"/>
                </a:solidFill>
              </a:rPr>
            </a:br>
            <a:r>
              <a:rPr lang="ru-RU" b="1" dirty="0" smtClean="0">
                <a:solidFill>
                  <a:schemeClr val="bg2"/>
                </a:solidFill>
              </a:rPr>
              <a:t>г. Воронеж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624" y="757518"/>
            <a:ext cx="11385176" cy="3615267"/>
          </a:xfrm>
        </p:spPr>
        <p:txBody>
          <a:bodyPr/>
          <a:lstStyle/>
          <a:p>
            <a:pPr algn="just"/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Основной задачей Института являются подготовка кадров в соответствии с федеральными государственными образовательными стандартами среднего профессионального образования, а также переподготовка и повышение квалификации специалистов в области инфокоммуникационных технологий и систем связи для органов государственной охраны и других федеральных органов исполнительной власти, в которых предусмотрена военная служба.</a:t>
            </a:r>
          </a:p>
          <a:p>
            <a:endParaRPr lang="ru-RU" dirty="0"/>
          </a:p>
        </p:txBody>
      </p:sp>
      <p:pic>
        <p:nvPicPr>
          <p:cNvPr id="2050" name="Picture 2" descr="https://moskva.glavny.tv/sites/default/files/mainphotos/68819/akademiya-fso-rossii-otmetila-pyatidesyatyy-vypusk-817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128" y="3438280"/>
            <a:ext cx="5486401" cy="307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701" y="3432263"/>
            <a:ext cx="4113680" cy="308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57" y="146304"/>
            <a:ext cx="10880259" cy="1507067"/>
          </a:xfrm>
        </p:spPr>
        <p:txBody>
          <a:bodyPr/>
          <a:lstStyle/>
          <a:p>
            <a:pPr algn="ctr"/>
            <a:r>
              <a:rPr lang="ru-RU" b="1" dirty="0"/>
              <a:t>Обучение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731" y="466165"/>
            <a:ext cx="11492752" cy="2245997"/>
          </a:xfrm>
        </p:spPr>
        <p:txBody>
          <a:bodyPr/>
          <a:lstStyle/>
          <a:p>
            <a:pPr algn="just"/>
            <a:r>
              <a:rPr lang="ru-RU" dirty="0"/>
              <a:t>Набор курсантов в Институт осуществляется только по основным профессиональным образовательным программам </a:t>
            </a:r>
            <a:r>
              <a:rPr lang="ru-RU" b="1" dirty="0"/>
              <a:t>среднего профессионального образования: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8564" y="2288323"/>
            <a:ext cx="4464425" cy="207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ea typeface="PMingLiU-ExtB" panose="02020500000000000000" pitchFamily="18" charset="-120"/>
                <a:cs typeface="Times New Roman" panose="02020603050405020304" pitchFamily="18" charset="0"/>
              </a:rPr>
              <a:t>11.02.09 – Многоканальные телекоммуникационные системы;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PMingLiU-ExtB" panose="02020500000000000000" pitchFamily="18" charset="-12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ea typeface="PMingLiU-ExtB" panose="02020500000000000000" pitchFamily="18" charset="-120"/>
                <a:cs typeface="Times New Roman" panose="02020603050405020304" pitchFamily="18" charset="0"/>
              </a:rPr>
              <a:t>11.02.10 – Радиосвязь, радиовещание и телевидение;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PMingLiU-ExtB" panose="02020500000000000000" pitchFamily="18" charset="-12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ea typeface="PMingLiU-ExtB" panose="02020500000000000000" pitchFamily="18" charset="-120"/>
                <a:cs typeface="Times New Roman" panose="02020603050405020304" pitchFamily="18" charset="0"/>
              </a:rPr>
              <a:t>11.02.11 – Сети связи и системы коммутации.</a:t>
            </a:r>
            <a:endParaRPr lang="ru-RU" b="1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PMingLiU-ExtB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www.vspu.ac.ru/images/dyno_news/img58fdf09fd2fa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r="280" b="5294"/>
          <a:stretch/>
        </p:blipFill>
        <p:spPr bwMode="auto">
          <a:xfrm>
            <a:off x="5248836" y="2288323"/>
            <a:ext cx="6400800" cy="404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7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660" y="0"/>
            <a:ext cx="10692000" cy="150706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Обучение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" y="834712"/>
            <a:ext cx="7891272" cy="637336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Все зачисленные в Институт курсанты приобретают статус военнослужащих и пользуются льготами, гарантиями и компенсациями, установленными Федеральным законом «О статусе военнослужащих</a:t>
            </a:r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»;</a:t>
            </a:r>
          </a:p>
          <a:p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 </a:t>
            </a: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Форма обучения очная. Срок обучения 2 года 6 месяцев.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В течение второго года обучения, по достижении курсантами 18 лет, с ними заключается контракт на время обучения в Институте и на 5 лет военной службы после выпуска. Лицам, завершившим обучение и прошедшим государственную итоговую аттестацию, присваиваются воинское звание «прапорщик» и квалификация «техник», выдается диплом о среднем профессиональном образовании.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Во время обучения курсанты находятся на полном государственном обеспечении: бесплатное обучение, проживание, питание, выплачивается денежное довольствие. Проживают курсанты на протяжении всего срока обучения в общежитии на территории Института.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Учебный год делится на два семестра, каждый из которых заканчивается экзаменационной сессией.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Отлично успевающие курсанты удостаиваются ведомственных стипендий, а также права выбирать место службы после завершения обучения.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  <a:ea typeface="PMingLiU-ExtB" panose="02020500000000000000" pitchFamily="18" charset="-120"/>
              </a:rPr>
              <a:t>Ежегодно курсантам предоставляются основной летний и дополнительный зимний каникулярные отпуска продолжительностью 30 и 15 суток соответственно.</a:t>
            </a:r>
          </a:p>
          <a:p>
            <a:endParaRPr lang="ru-RU" dirty="0"/>
          </a:p>
        </p:txBody>
      </p:sp>
      <p:pic>
        <p:nvPicPr>
          <p:cNvPr id="4098" name="Picture 2" descr="http://cfo.gov.ru/media/photo/img_article/Wq4VJDYw5AOsg86hz2C5wP93cw8xao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21" y="3862291"/>
            <a:ext cx="4340098" cy="260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orel-eparhia.ru/files/images/fp069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43" y="753533"/>
            <a:ext cx="3922776" cy="294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35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998" y="0"/>
            <a:ext cx="8534400" cy="150706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Контакты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645" y="1367118"/>
            <a:ext cx="11156781" cy="50389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Контакты </a:t>
            </a: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Академии ФСО России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ru-RU" sz="1600" b="1" dirty="0">
                <a:solidFill>
                  <a:schemeClr val="bg2"/>
                </a:solidFill>
              </a:rPr>
              <a:t>Полное наименование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Федеральное государственное казённое военное образовательное учреждение высшего образования «Академия Федеральной службы охраны Российской Федерации»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/>
                </a:solidFill>
              </a:rPr>
              <a:t>Сокращённое наименование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Академия ФСО России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/>
                </a:solidFill>
              </a:rPr>
              <a:t>Юридический адрес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302015, г. Орёл, ул. Приборостроительная, д. 35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/>
                </a:solidFill>
              </a:rPr>
              <a:t>Руководитель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Малышев Павел Львович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Контакты </a:t>
            </a: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ВИПС (филиала) Академии ФСО России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Полное наименование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Воронежский институт правительственной связи (филиал) Академии Федеральной службы охраны Российской Федерации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Сокращённое наименование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ВИПС (филиал) Академии ФСО России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Юридический адрес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394042, г. Воронеж, ул. Минская, д. 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Руководитель филиала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кандидат технических наук Горелик Сергей Петрович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574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146</TotalTime>
  <Words>664</Words>
  <Application>Microsoft Office PowerPoint</Application>
  <PresentationFormat>Широкоэкранный</PresentationFormat>
  <Paragraphs>62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BatangChe</vt:lpstr>
      <vt:lpstr>PMingLiU-ExtB</vt:lpstr>
      <vt:lpstr>Arial</vt:lpstr>
      <vt:lpstr>Ariston</vt:lpstr>
      <vt:lpstr>Calibri</vt:lpstr>
      <vt:lpstr>Century Gothic</vt:lpstr>
      <vt:lpstr>Helvetica</vt:lpstr>
      <vt:lpstr>PFAgoraSansPro</vt:lpstr>
      <vt:lpstr>Times New Roman</vt:lpstr>
      <vt:lpstr>Wingdings 3</vt:lpstr>
      <vt:lpstr>Сектор</vt:lpstr>
      <vt:lpstr>Академия Федеральной службы охраны Российской Федерации</vt:lpstr>
      <vt:lpstr>Академия ФСО России </vt:lpstr>
      <vt:lpstr>История Академии </vt:lpstr>
      <vt:lpstr>Задачи и основные направления деятельности Академии: </vt:lpstr>
      <vt:lpstr>Высшее образование  программы специалитета </vt:lpstr>
      <vt:lpstr>Обучение </vt:lpstr>
      <vt:lpstr>Филиал Академии ФСО России г. Воронеж </vt:lpstr>
      <vt:lpstr>Обучение </vt:lpstr>
      <vt:lpstr>Обучение </vt:lpstr>
      <vt:lpstr>Контакты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Академия Федеральной службы охраны Российской Федерации</dc:title>
  <dc:creator>Пользователь</dc:creator>
  <cp:lastModifiedBy>Пользователь</cp:lastModifiedBy>
  <cp:revision>13</cp:revision>
  <dcterms:created xsi:type="dcterms:W3CDTF">2019-08-09T10:16:51Z</dcterms:created>
  <dcterms:modified xsi:type="dcterms:W3CDTF">2019-08-19T07:21:58Z</dcterms:modified>
</cp:coreProperties>
</file>